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842" r:id="rId2"/>
    <p:sldMasterId id="2147483864" r:id="rId3"/>
  </p:sldMasterIdLst>
  <p:notesMasterIdLst>
    <p:notesMasterId r:id="rId34"/>
  </p:notesMasterIdLst>
  <p:sldIdLst>
    <p:sldId id="280" r:id="rId4"/>
    <p:sldId id="284" r:id="rId5"/>
    <p:sldId id="299" r:id="rId6"/>
    <p:sldId id="304" r:id="rId7"/>
    <p:sldId id="306" r:id="rId8"/>
    <p:sldId id="281" r:id="rId9"/>
    <p:sldId id="286" r:id="rId10"/>
    <p:sldId id="311" r:id="rId11"/>
    <p:sldId id="307" r:id="rId12"/>
    <p:sldId id="305" r:id="rId13"/>
    <p:sldId id="289" r:id="rId14"/>
    <p:sldId id="314" r:id="rId15"/>
    <p:sldId id="293" r:id="rId16"/>
    <p:sldId id="294" r:id="rId17"/>
    <p:sldId id="291" r:id="rId18"/>
    <p:sldId id="296" r:id="rId19"/>
    <p:sldId id="295" r:id="rId20"/>
    <p:sldId id="297" r:id="rId21"/>
    <p:sldId id="303" r:id="rId22"/>
    <p:sldId id="308" r:id="rId23"/>
    <p:sldId id="298" r:id="rId24"/>
    <p:sldId id="282" r:id="rId25"/>
    <p:sldId id="300" r:id="rId26"/>
    <p:sldId id="292" r:id="rId27"/>
    <p:sldId id="309" r:id="rId28"/>
    <p:sldId id="301" r:id="rId29"/>
    <p:sldId id="312" r:id="rId30"/>
    <p:sldId id="313" r:id="rId31"/>
    <p:sldId id="310" r:id="rId32"/>
    <p:sldId id="256" r:id="rId33"/>
  </p:sldIdLst>
  <p:sldSz cx="13004800" cy="9753600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4572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9144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13716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828800" algn="ctr" rtl="0" fontAlgn="base">
      <a:lnSpc>
        <a:spcPct val="90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B"/>
    <a:srgbClr val="8674F5"/>
    <a:srgbClr val="31394F"/>
    <a:srgbClr val="49BE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32"/>
    <p:restoredTop sz="70402"/>
  </p:normalViewPr>
  <p:slideViewPr>
    <p:cSldViewPr>
      <p:cViewPr>
        <p:scale>
          <a:sx n="70" d="100"/>
          <a:sy n="70" d="100"/>
        </p:scale>
        <p:origin x="816" y="-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5A78220-816A-964C-A372-11E673A98736}" type="datetimeFigureOut">
              <a:rPr lang="en-US"/>
              <a:pPr>
                <a:defRPr/>
              </a:pPr>
              <a:t>12/5/17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511B370-14E8-EF4C-9AA2-64A5C8F9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23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4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是一个开源的、事件驱动的计算平台。您可以将您的操作代码发送给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，然后提供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代码要处理的数据流。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负责处理计算资源的扩展，这些资源是处理工作负载所需要的；您只需要处理操作代码以及触发这些操作的数据。您只需为已完成的工作量付费，无需为等待工作的空闲服务器付费。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74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Nginx,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这个开源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服务器暴露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HTTP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）端点给客户端。它主要用做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的反向代理以及终止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SSL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连接。每个进入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基础架构的请求，包括那些源自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wsk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CLI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的请求，都通过该层。由于它是完全无状态的，所以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Nginx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层可以轻松扩展。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在通过反向代理的请求之后，会触发控制器，该控制器充当系统的守门员。在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Scala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中，该组件负责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 API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的实际实现。在将控件交给下一个组件之前，它会执行每个请求的身份验证和授权。控制器被认为是系统的协调者，它将决定请求最终采取的路径。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Consul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作为系统每个组件可访问的单一数据源。 同时，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consul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还提供服务发现功能，使控制器发现调用操作的实体。 这些实体被称为调用者（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Invokers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），它们直接负责执行代码。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Consul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拥有可用的调用者及其健康状况清单。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系统的状态在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CouchDB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（一个开源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JSON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数据存储）中进行维护和管理。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Apache Kafka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通常用于构建实时数据管道和流应用程序。它支持需要可靠、高速数据摄取的生产工作负载。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利用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Kafka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连接控制器和调用者。</a:t>
            </a:r>
          </a:p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kafka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缓存由控制器发送的消息，然后再将它们传递给上节的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Consul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的调用者。当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kafka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确认消息被传递时，控制器立即用激活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进行响应。这种无状态架构使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OpenWhisk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具有高度可扩展性。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调用者使用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Scala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实现，调用者是处理执行过程的最后阶段。基于运行时的要求和配额分配，会自动创建一个新的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容器，作为所选操作的执行单位。 调用者从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CouchDB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复制源代码，并将其注入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Docker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容器。一旦执行完成，它将激活的结果存储在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CouchDB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中，以便将来检索。 调用者决定重新使用现有的“热”容器，或启动一个暂停的“暖”容器，或启动一个新的“冷”容器进行新的调用。它会查询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Conusl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的容器状态以进行适合的调用。</a:t>
            </a:r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2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在最近的几年里，</a:t>
            </a:r>
            <a:r>
              <a:rPr lang="en-US" altLang="zh-CN" dirty="0" err="1" smtClean="0"/>
              <a:t>MicroServices</a:t>
            </a:r>
            <a:r>
              <a:rPr lang="zh-CN" altLang="en-US" baseline="0" dirty="0" smtClean="0"/>
              <a:t> 开始越来越受关注。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Martin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Folwer</a:t>
            </a:r>
            <a:r>
              <a:rPr lang="zh-CN" altLang="en-US" baseline="0" dirty="0" smtClean="0"/>
              <a:t> 关于 </a:t>
            </a:r>
            <a:r>
              <a:rPr lang="en-US" altLang="zh-CN" baseline="0" dirty="0" smtClean="0"/>
              <a:t>MS</a:t>
            </a:r>
            <a:r>
              <a:rPr lang="zh-CN" altLang="en-US" baseline="0" dirty="0" smtClean="0"/>
              <a:t> 的文章是在 </a:t>
            </a:r>
            <a:r>
              <a:rPr lang="en-US" altLang="zh-CN" baseline="0" dirty="0" smtClean="0"/>
              <a:t>2014</a:t>
            </a:r>
            <a:r>
              <a:rPr lang="zh-CN" altLang="en-US" baseline="0" dirty="0" smtClean="0"/>
              <a:t> 年初，当时有 </a:t>
            </a:r>
            <a:r>
              <a:rPr lang="en-US" altLang="zh-CN" baseline="0" dirty="0" smtClean="0"/>
              <a:t>REA</a:t>
            </a:r>
            <a:r>
              <a:rPr lang="zh-CN" altLang="en-US" baseline="0" dirty="0" smtClean="0"/>
              <a:t> 技术大会，推荐学习。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而 </a:t>
            </a:r>
            <a:r>
              <a:rPr lang="en-US" altLang="zh-CN" baseline="0" dirty="0" err="1" smtClean="0"/>
              <a:t>Serverless</a:t>
            </a:r>
            <a:r>
              <a:rPr lang="zh-CN" altLang="en-US" baseline="0" dirty="0" smtClean="0"/>
              <a:t> 的开始时间大致在 </a:t>
            </a:r>
            <a:r>
              <a:rPr lang="en-US" altLang="zh-CN" baseline="0" dirty="0" smtClean="0"/>
              <a:t>2016</a:t>
            </a:r>
            <a:r>
              <a:rPr lang="zh-CN" altLang="en-US" baseline="0" dirty="0" smtClean="0"/>
              <a:t> 年初。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在最新一期的技术雷达里，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 架构在可以试验的构架里。而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baseline="0" dirty="0" smtClean="0"/>
              <a:t> 也在试验里。除此，在评估中，还有一个 </a:t>
            </a:r>
            <a:r>
              <a:rPr lang="en-US" altLang="zh-CN" baseline="0" dirty="0" err="1" smtClean="0"/>
              <a:t>Serverless</a:t>
            </a:r>
            <a:r>
              <a:rPr lang="zh-CN" altLang="en-US" baseline="0" dirty="0" smtClean="0"/>
              <a:t> 构架 </a:t>
            </a:r>
            <a:r>
              <a:rPr lang="en-US" altLang="zh-CN" baseline="0" dirty="0" smtClean="0"/>
              <a:t>Apex</a:t>
            </a:r>
            <a:r>
              <a:rPr lang="zh-CN" altLang="en-US" baseline="0" dirty="0" smtClean="0"/>
              <a:t> 框架 </a:t>
            </a:r>
            <a:r>
              <a:rPr lang="en-US" altLang="zh-CN" baseline="0" dirty="0" smtClean="0"/>
              <a:t>-&gt;</a:t>
            </a:r>
            <a:r>
              <a:rPr lang="zh-CN" altLang="en-US" baseline="0" dirty="0" smtClean="0"/>
              <a:t> 作者是在 </a:t>
            </a:r>
            <a:r>
              <a:rPr lang="en-US" altLang="zh-CN" baseline="0" dirty="0" err="1" smtClean="0"/>
              <a:t>Node.js</a:t>
            </a:r>
            <a:r>
              <a:rPr lang="zh-CN" altLang="en-US" baseline="0" dirty="0" smtClean="0"/>
              <a:t> 领域很出名的 </a:t>
            </a:r>
            <a:r>
              <a:rPr lang="en-US" altLang="zh-CN" baseline="0" dirty="0" smtClean="0"/>
              <a:t>TJ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0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内部的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 方案，如 </a:t>
            </a:r>
            <a:r>
              <a:rPr lang="en-US" altLang="zh-CN" dirty="0" err="1" smtClean="0"/>
              <a:t>OpenWhisk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4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现有的云服务产商能提供一系列的功能。对于一个典型的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应用来说，云服务拥有我们需要的东西，云服务器、</a:t>
            </a:r>
            <a:r>
              <a:rPr lang="en-US" altLang="zh-CN" dirty="0" smtClean="0"/>
              <a:t>EC2</a:t>
            </a:r>
            <a:r>
              <a:rPr lang="zh-CN" altLang="en-US" dirty="0" smtClean="0"/>
              <a:t>、阿里的 </a:t>
            </a:r>
            <a:r>
              <a:rPr lang="en-US" altLang="zh-CN" dirty="0" smtClean="0"/>
              <a:t>ECS2</a:t>
            </a:r>
            <a:r>
              <a:rPr lang="zh-CN" altLang="en-US" dirty="0" smtClean="0"/>
              <a:t>。静态存储 </a:t>
            </a:r>
            <a:r>
              <a:rPr lang="en-US" altLang="zh-CN" dirty="0" smtClean="0"/>
              <a:t>S3</a:t>
            </a:r>
            <a:r>
              <a:rPr lang="zh-CN" altLang="en-US" dirty="0" smtClean="0"/>
              <a:t>，大容量文件存储、数据库，</a:t>
            </a:r>
            <a:r>
              <a:rPr lang="en-US" altLang="zh-CN" dirty="0" smtClean="0"/>
              <a:t>S3</a:t>
            </a:r>
            <a:r>
              <a:rPr lang="zh-CN" altLang="en-US" dirty="0" smtClean="0"/>
              <a:t>。消息发送、推送，</a:t>
            </a:r>
            <a:r>
              <a:rPr lang="en-US" altLang="zh-CN" dirty="0" smtClean="0"/>
              <a:t>SNS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SES</a:t>
            </a:r>
            <a:r>
              <a:rPr lang="zh-CN" altLang="en-US" dirty="0" smtClean="0"/>
              <a:t>，网络：</a:t>
            </a:r>
            <a:r>
              <a:rPr lang="en-US" altLang="zh-CN" dirty="0" smtClean="0"/>
              <a:t>Route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53</a:t>
            </a:r>
            <a:r>
              <a:rPr lang="zh-CN" altLang="en-US" dirty="0" smtClean="0"/>
              <a:t> 管理路由。 </a:t>
            </a:r>
            <a:r>
              <a:rPr lang="en-US" altLang="zh-CN" dirty="0" smtClean="0"/>
              <a:t>CDN</a:t>
            </a:r>
            <a:r>
              <a:rPr lang="zh-CN" altLang="en-US" dirty="0" smtClean="0"/>
              <a:t>、监控、部署和管理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65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使用这一范式的开发者无需考虑服务器细节，只需要负责编写发生某些事件后所需执行的代码。云供应商将负责提供用于运行这些代码的服务器，并在必要时对服务器进行缩放。执行完毕后，承担这些功能的容器会立刻停用，并且执行过程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100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毫秒为单位进行度量，用户只需为运行代码过程中所消耗的资源付费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7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27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5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内部的 </a:t>
            </a:r>
            <a:r>
              <a:rPr lang="en-US" altLang="zh-CN" dirty="0" err="1" smtClean="0"/>
              <a:t>Serverless</a:t>
            </a:r>
            <a:r>
              <a:rPr lang="zh-CN" altLang="en-US" dirty="0" smtClean="0"/>
              <a:t> 方案，如 </a:t>
            </a:r>
            <a:r>
              <a:rPr lang="en-US" altLang="zh-CN" dirty="0" err="1" smtClean="0"/>
              <a:t>OpenWhisk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11B370-14E8-EF4C-9AA2-64A5C8F9198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3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tx1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750247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DD80C-99F1-0E47-BA51-BB25AE8C7A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035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07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2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7684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3C8F7-3B45-AC47-8AA3-16317B775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646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buClr>
                <a:schemeClr val="accent2"/>
              </a:buClr>
              <a:defRPr/>
            </a:lvl3pPr>
            <a:lvl4pPr marL="635000" indent="-29210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3CEF2-A3ED-E143-BC1A-64ED8E2178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7361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8F36E-6169-FB48-ADBF-1C5327902D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84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797F7-8343-6A4F-B427-8F2B68D547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966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9FF49-2D39-C94A-8C45-5A004EE3C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3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buClr>
                <a:schemeClr val="accent2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2"/>
              </a:buClr>
              <a:defRPr sz="1800"/>
            </a:lvl4pPr>
            <a:lvl5pPr>
              <a:lnSpc>
                <a:spcPct val="120000"/>
              </a:lnSpc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34898-47EB-9D4D-B4E7-AC69392EF6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621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53BBB-A620-3745-8A1C-E5BE837161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968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9E053-A9C9-5E43-89F1-83E618EAF1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83950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5802D0-E7DB-5948-8D4C-BFB468D06F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08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A460E-1626-DA4F-8DE3-CFF9D8A21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147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1231900" y="4114800"/>
            <a:ext cx="10553700" cy="1588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90" dirty="0"/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1225550" y="6361113"/>
            <a:ext cx="105648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795338"/>
            <a:ext cx="40386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4196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6781800"/>
            <a:ext cx="7772400" cy="2197100"/>
          </a:xfrm>
        </p:spPr>
        <p:txBody>
          <a:bodyPr/>
          <a:lstStyle>
            <a:lvl1pPr algn="ctr">
              <a:lnSpc>
                <a:spcPct val="120000"/>
              </a:lnSpc>
              <a:defRPr sz="2800" i="1"/>
            </a:lvl1pPr>
            <a:lvl2pPr algn="ctr">
              <a:lnSpc>
                <a:spcPct val="120000"/>
              </a:lnSpc>
              <a:defRPr sz="2800" i="1"/>
            </a:lvl2pPr>
            <a:lvl3pPr algn="ctr">
              <a:lnSpc>
                <a:spcPct val="120000"/>
              </a:lnSpc>
              <a:defRPr sz="2800" i="1"/>
            </a:lvl3pPr>
            <a:lvl4pPr algn="ctr">
              <a:lnSpc>
                <a:spcPct val="120000"/>
              </a:lnSpc>
              <a:defRPr sz="2800" i="1"/>
            </a:lvl4pPr>
            <a:lvl5pPr algn="ctr">
              <a:lnSpc>
                <a:spcPct val="120000"/>
              </a:lnSpc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081624" y="2667000"/>
            <a:ext cx="4853942" cy="769441"/>
          </a:xfrm>
          <a:solidFill>
            <a:schemeClr val="accent4"/>
          </a:solidFill>
        </p:spPr>
        <p:txBody>
          <a:bodyPr wrap="none" lIns="365760" tIns="228600" rIns="365760" bIns="228600" anchor="ctr">
            <a:spAutoFit/>
          </a:bodyPr>
          <a:lstStyle>
            <a:lvl1pPr algn="ctr">
              <a:lnSpc>
                <a:spcPct val="80000"/>
              </a:lnSpc>
              <a:defRPr sz="2400" b="1" i="1" spc="500" baseline="0">
                <a:solidFill>
                  <a:schemeClr val="bg1"/>
                </a:solidFill>
                <a:latin typeface="Open Sans"/>
                <a:cs typeface="Open Sans Extrabold Italic"/>
              </a:defRPr>
            </a:lvl1pPr>
            <a:lvl2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24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8892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D3AA9-1222-5E47-B347-472ECE8774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114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1pPr>
              <a:buClr>
                <a:schemeClr val="accent4"/>
              </a:buClr>
              <a:defRPr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/>
            </a:lvl2pPr>
            <a:lvl3pPr marL="342900" indent="-342900">
              <a:buClr>
                <a:schemeClr val="accent4"/>
              </a:buClr>
              <a:defRPr/>
            </a:lvl3pPr>
            <a:lvl4pPr marL="635000" indent="-29210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5F368-0E8D-AD46-AC1E-3472773C8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2225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accent4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9D3E2-3262-F641-AB24-FF4A39ED94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826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762000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5B2CA-BCA1-9745-82ED-D38629109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1159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dirty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EDC83E-2C64-F44F-BCC1-220EFDC811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38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3200"/>
            </a:lvl1pPr>
            <a:lvl2pPr marL="742950" indent="-742950">
              <a:lnSpc>
                <a:spcPct val="120000"/>
              </a:lnSpc>
              <a:buClr>
                <a:schemeClr val="accent4"/>
              </a:buClr>
              <a:defRPr sz="1800"/>
            </a:lvl2pPr>
            <a:lvl3pPr marL="342900" indent="-342900">
              <a:lnSpc>
                <a:spcPct val="120000"/>
              </a:lnSpc>
              <a:buClr>
                <a:schemeClr val="accent4"/>
              </a:buClr>
              <a:defRPr sz="1800"/>
            </a:lvl3pPr>
            <a:lvl4pPr marL="635000" indent="-292100">
              <a:lnSpc>
                <a:spcPct val="120000"/>
              </a:lnSpc>
              <a:buClr>
                <a:schemeClr val="accent4"/>
              </a:buClr>
              <a:defRPr sz="1800"/>
            </a:lvl4pPr>
            <a:lvl5pPr>
              <a:lnSpc>
                <a:spcPct val="120000"/>
              </a:lnSpc>
              <a:buClr>
                <a:schemeClr val="accent4"/>
              </a:buCl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BCE79-35B8-8A4E-BF89-30FE3F5C0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2534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0" y="1422400"/>
            <a:ext cx="6121400" cy="7632700"/>
          </a:xfrm>
        </p:spPr>
        <p:txBody>
          <a:bodyPr/>
          <a:lstStyle>
            <a:lvl2pPr marL="742950" indent="-742950">
              <a:lnSpc>
                <a:spcPct val="120000"/>
              </a:lnSpc>
              <a:defRPr/>
            </a:lvl2pPr>
            <a:lvl3pPr marL="342900" indent="-342900">
              <a:defRPr/>
            </a:lvl3pPr>
            <a:lvl4pPr marL="635000" indent="-292100"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94DCD-506D-1D43-A52D-140307FFE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675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7B570-2DB6-8E40-97FD-627C94FD30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19092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D82B8-896A-334C-8D91-FF9EC1998B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66187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4B044-2569-3F43-8287-B21897D884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9780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2616200" y="3200400"/>
            <a:ext cx="7783513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84582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12242800" cy="1905000"/>
          </a:xfrm>
        </p:spPr>
        <p:txBody>
          <a:bodyPr>
            <a:normAutofit/>
          </a:bodyPr>
          <a:lstStyle>
            <a:lvl1pPr algn="ctr">
              <a:defRPr sz="8400" spc="-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6200" y="3284533"/>
            <a:ext cx="7772400" cy="3032625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228600" bIns="22860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2800" i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72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393700" y="1192213"/>
            <a:ext cx="122301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20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1pPr>
            <a:lvl2pPr marL="10287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2pPr>
            <a:lvl3pPr marL="1549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3pPr>
            <a:lvl4pPr marL="20574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4pPr>
            <a:lvl5pPr marL="2578100" indent="-520700"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  <a:buFont typeface="Wingdings" charset="2"/>
              <a:buChar char=""/>
              <a:defRPr sz="3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E6BA1-A7B4-7B4F-846F-93E3CD6980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32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777875"/>
            <a:ext cx="4038600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/>
            </a:lvl1pPr>
          </a:lstStyle>
          <a:p>
            <a:r>
              <a:rPr lang="en-US" noProof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2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4D283-0FF3-A748-9CA6-F44D05BA57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46402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762000"/>
            <a:ext cx="41148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9750" y="1911350"/>
            <a:ext cx="11925300" cy="5651500"/>
          </a:xfrm>
        </p:spPr>
        <p:txBody>
          <a:bodyPr anchor="b"/>
          <a:lstStyle>
            <a:lvl1pPr marL="0" marR="0" indent="0" algn="l" defTabSz="914400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9600" cap="all" spc="-400">
                <a:solidFill>
                  <a:srgbClr val="FFFFFF"/>
                </a:solidFill>
              </a:defRPr>
            </a:lvl1pPr>
          </a:lstStyle>
          <a:p>
            <a:r>
              <a:rPr lang="en-US" noProof="0" smtClean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8039100"/>
            <a:ext cx="11938000" cy="1143000"/>
          </a:xfrm>
        </p:spPr>
        <p:txBody>
          <a:bodyPr/>
          <a:lstStyle>
            <a:lvl1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2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F2B78-E99E-DC49-B248-2CE847588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11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457200"/>
            <a:ext cx="3149600" cy="72390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7300" y="381000"/>
            <a:ext cx="8826500" cy="8674100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  <a:lvl2pPr marL="742950" indent="-742950">
              <a:lnSpc>
                <a:spcPct val="120000"/>
              </a:lnSpc>
              <a:defRPr sz="1800"/>
            </a:lvl2pPr>
            <a:lvl3pPr marL="342900" indent="-342900">
              <a:lnSpc>
                <a:spcPct val="120000"/>
              </a:lnSpc>
              <a:defRPr sz="1800"/>
            </a:lvl3pPr>
            <a:lvl4pPr marL="635000" indent="-292100">
              <a:lnSpc>
                <a:spcPct val="120000"/>
              </a:lnSpc>
              <a:defRPr sz="1800"/>
            </a:lvl4pPr>
            <a:lvl5pPr>
              <a:lnSpc>
                <a:spcPct val="120000"/>
              </a:lnSpc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1149-C6B6-DA41-AB69-4C8E97C931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0320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082800" y="3276600"/>
            <a:ext cx="8839200" cy="3199850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tx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542C-AEB8-BA46-B512-07A2C30EF0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0590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2017713" y="15732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2017713" y="366713"/>
            <a:ext cx="8980487" cy="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00" y="673100"/>
            <a:ext cx="8991600" cy="723900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A965D2-9F26-544F-B0BB-22EBCFEF5C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0117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Extrabold" charset="0"/>
              </a:rPr>
              <a:t>Click to edit Master title style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smtClean="0">
                <a:sym typeface="Open Sans Light" charset="0"/>
              </a:rPr>
              <a:t>Second level</a:t>
            </a:r>
          </a:p>
          <a:p>
            <a:pPr lvl="2"/>
            <a:r>
              <a:rPr lang="en-US" smtClean="0">
                <a:sym typeface="Open Sans Light" charset="0"/>
              </a:rPr>
              <a:t>Third level</a:t>
            </a:r>
          </a:p>
          <a:p>
            <a:pPr lvl="3"/>
            <a:r>
              <a:rPr lang="en-US" smtClean="0">
                <a:sym typeface="Open Sans Light" charset="0"/>
              </a:rPr>
              <a:t>Fourth level</a:t>
            </a:r>
          </a:p>
          <a:p>
            <a:pPr lvl="4"/>
            <a:r>
              <a:rPr lang="en-US" smtClean="0">
                <a:sym typeface="Open Sans Light" charset="0"/>
              </a:rPr>
              <a:t>Fifth level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22DD661-AB68-054B-90D3-A6202D4B41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64" r:id="rId7"/>
    <p:sldLayoutId id="2147484165" r:id="rId8"/>
    <p:sldLayoutId id="2147484179" r:id="rId9"/>
    <p:sldLayoutId id="2147484166" r:id="rId10"/>
    <p:sldLayoutId id="2147484180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tx1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1" fontAlgn="base" hangingPunct="1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1" fontAlgn="base" hangingPunct="1">
        <a:lnSpc>
          <a:spcPct val="120000"/>
        </a:lnSpc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eaLnBrk="1" fontAlgn="base" hangingPunct="1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C4D8162-F20D-264B-9B22-634840B078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67" r:id="rId7"/>
    <p:sldLayoutId id="2147484168" r:id="rId8"/>
    <p:sldLayoutId id="2147484187" r:id="rId9"/>
    <p:sldLayoutId id="2147484169" r:id="rId10"/>
    <p:sldLayoutId id="2147484188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chemeClr val="accent2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422400"/>
            <a:ext cx="122428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355513" y="9258300"/>
            <a:ext cx="2682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100" b="0" i="1">
                <a:solidFill>
                  <a:srgbClr val="808184"/>
                </a:solidFill>
                <a:latin typeface="Open Sans Light"/>
                <a:ea typeface="ＭＳ Ｐゴシック" charset="0"/>
                <a:cs typeface="Open Sans Light"/>
                <a:sym typeface="Open Sans Italic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7A190D75-D3FD-2A44-9981-88C47E18B6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70" r:id="rId7"/>
    <p:sldLayoutId id="2147484171" r:id="rId8"/>
    <p:sldLayoutId id="2147484195" r:id="rId9"/>
    <p:sldLayoutId id="2147484172" r:id="rId10"/>
    <p:sldLayoutId id="2147484196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cap="all" spc="-90">
          <a:solidFill>
            <a:srgbClr val="00AA5B"/>
          </a:solidFill>
          <a:latin typeface="+mj-lt"/>
          <a:ea typeface="+mj-ea"/>
          <a:cs typeface="+mj-cs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48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1pPr>
      <a:lvl2pPr marL="742950" indent="-742950" algn="l" rtl="0" eaLnBrk="0" fontAlgn="base" hangingPunct="0">
        <a:lnSpc>
          <a:spcPct val="120000"/>
        </a:lnSpc>
        <a:spcBef>
          <a:spcPts val="24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2pPr>
      <a:lvl3pPr marL="342900" indent="-3429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6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3pPr>
      <a:lvl4pPr marL="635000" indent="-2921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4pPr>
      <a:lvl5pPr marL="952500" indent="-317500" algn="l" rtl="0" eaLnBrk="0" fontAlgn="base" hangingPunct="0">
        <a:lnSpc>
          <a:spcPct val="120000"/>
        </a:lnSpc>
        <a:spcBef>
          <a:spcPts val="1200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5pPr>
      <a:lvl6pPr marL="14097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8669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23241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2781300" indent="-317500" algn="l" rtl="0" fontAlgn="base">
        <a:spcBef>
          <a:spcPts val="1200"/>
        </a:spcBef>
        <a:spcAft>
          <a:spcPct val="0"/>
        </a:spcAft>
        <a:buSzPct val="100000"/>
        <a:buFont typeface="Lucida Grande" charset="0"/>
        <a:buChar char="-"/>
        <a:defRPr sz="14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30.jpe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BE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1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1163" y="2047536"/>
            <a:ext cx="6982474" cy="3910186"/>
          </a:xfrm>
          <a:prstGeom prst="rect">
            <a:avLst/>
          </a:prstGeom>
          <a:solidFill>
            <a:srgbClr val="49BEC5"/>
          </a:solidFill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800" dirty="0">
                <a:latin typeface="Microsoft Sans Serif" charset="0"/>
                <a:ea typeface="Microsoft Sans Serif" charset="0"/>
                <a:cs typeface="Microsoft Sans Serif" charset="0"/>
              </a:rPr>
              <a:t>技术</a:t>
            </a:r>
            <a:r>
              <a:rPr lang="zh-CN" altLang="en-US" sz="4800" dirty="0" smtClean="0">
                <a:latin typeface="Microsoft Sans Serif" charset="0"/>
                <a:ea typeface="Microsoft Sans Serif" charset="0"/>
                <a:cs typeface="Microsoft Sans Serif" charset="0"/>
              </a:rPr>
              <a:t>雷达</a:t>
            </a:r>
            <a:r>
              <a:rPr lang="en-US" altLang="zh-CN" sz="4800" dirty="0" smtClean="0">
                <a:latin typeface="Microsoft Sans Serif" charset="0"/>
                <a:ea typeface="Microsoft Sans Serif" charset="0"/>
                <a:cs typeface="Microsoft Sans Serif" charset="0"/>
              </a:rPr>
              <a:t/>
            </a:r>
            <a:br>
              <a:rPr lang="en-US" altLang="zh-CN" sz="4800" dirty="0" smtClean="0">
                <a:latin typeface="Microsoft Sans Serif" charset="0"/>
                <a:ea typeface="Microsoft Sans Serif" charset="0"/>
                <a:cs typeface="Microsoft Sans Serif" charset="0"/>
              </a:rPr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SERVERLESS</a:t>
            </a:r>
            <a:endParaRPr lang="en-US" sz="48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1331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altLang="zh-CN" dirty="0" err="1" smtClean="0"/>
              <a:t>Phodal</a:t>
            </a:r>
            <a:r>
              <a:rPr lang="zh-CN" altLang="en-US" dirty="0" smtClean="0"/>
              <a:t> </a:t>
            </a:r>
            <a:r>
              <a:rPr lang="en-US" altLang="zh-CN" dirty="0" smtClean="0"/>
              <a:t>HUANG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A07DD9-63C9-4143-915D-6219364EE117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48133" name="Line 1"/>
          <p:cNvSpPr>
            <a:spLocks noChangeShapeType="1"/>
          </p:cNvSpPr>
          <p:nvPr/>
        </p:nvSpPr>
        <p:spPr bwMode="auto">
          <a:xfrm>
            <a:off x="533400" y="7745413"/>
            <a:ext cx="11938000" cy="1587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SERVERLESS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922" y="1327150"/>
            <a:ext cx="11057395" cy="76327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6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sERVERLESS</a:t>
            </a:r>
            <a:r>
              <a:rPr lang="zh-CN" altLang="en-US" dirty="0" smtClean="0"/>
              <a:t> 示例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59FF49-2D39-C94A-8C45-5A004EE3CF9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48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Serverless</a:t>
            </a:r>
            <a:r>
              <a:rPr lang="en-US" dirty="0" smtClean="0"/>
              <a:t> architecture sample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E4B044-2569-3F43-8287-B21897D884B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00" y="3930011"/>
            <a:ext cx="10102800" cy="5620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62" y="1285335"/>
            <a:ext cx="8979594" cy="23880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059329"/>
            <a:ext cx="230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 smtClean="0"/>
              <a:t>传统</a:t>
            </a:r>
            <a:endParaRPr lang="en-US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81000" y="6316960"/>
            <a:ext cx="230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dirty="0" err="1" smtClean="0"/>
              <a:t>Serverless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70067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框架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altLang="zh-CN" sz="6000" dirty="0" err="1" smtClean="0"/>
              <a:t>Serverless</a:t>
            </a:r>
            <a:r>
              <a:rPr lang="zh-CN" altLang="en-US" sz="6000" dirty="0" smtClean="0"/>
              <a:t> </a:t>
            </a:r>
            <a:r>
              <a:rPr lang="en-US" altLang="zh-CN" sz="6000" dirty="0" smtClean="0"/>
              <a:t>Framework</a:t>
            </a:r>
          </a:p>
          <a:p>
            <a:pPr marL="0" indent="0"/>
            <a:r>
              <a:rPr lang="en-US" altLang="zh-CN" sz="6000" dirty="0" smtClean="0"/>
              <a:t>Apex</a:t>
            </a:r>
          </a:p>
          <a:p>
            <a:pPr marL="0" indent="0"/>
            <a:r>
              <a:rPr lang="en-US" altLang="zh-CN" sz="6000" dirty="0" err="1" smtClean="0"/>
              <a:t>OpenWhisk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05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Serverlesss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US" dirty="0" err="1"/>
              <a:t>Node.js</a:t>
            </a:r>
            <a:r>
              <a:rPr lang="en-US" dirty="0"/>
              <a:t>, Python, Java, Scala, C#, F#, Groovy, </a:t>
            </a:r>
            <a:r>
              <a:rPr lang="en-US" dirty="0" err="1"/>
              <a:t>Kotlin</a:t>
            </a:r>
            <a:r>
              <a:rPr lang="en-US" dirty="0"/>
              <a:t>, PHP &amp; </a:t>
            </a:r>
            <a:r>
              <a:rPr lang="en-US" dirty="0" smtClean="0"/>
              <a:t>Swift</a:t>
            </a:r>
          </a:p>
          <a:p>
            <a:pPr marL="0" indent="0"/>
            <a:r>
              <a:rPr lang="en-US" altLang="zh-CN" dirty="0"/>
              <a:t>L</a:t>
            </a:r>
            <a:r>
              <a:rPr lang="en-US" dirty="0" smtClean="0"/>
              <a:t>ifecycle</a:t>
            </a:r>
            <a:r>
              <a:rPr lang="en-US" dirty="0"/>
              <a:t> (build, deploy, update, delete</a:t>
            </a:r>
            <a:r>
              <a:rPr lang="en-US" dirty="0" smtClean="0"/>
              <a:t>)</a:t>
            </a:r>
          </a:p>
          <a:p>
            <a:pPr marL="0" indent="0"/>
            <a:r>
              <a:rPr lang="en-US" altLang="zh-CN" dirty="0"/>
              <a:t>M</a:t>
            </a:r>
            <a:r>
              <a:rPr lang="en-US" dirty="0" smtClean="0"/>
              <a:t>ultiple stages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(Dev,</a:t>
            </a:r>
            <a:r>
              <a:rPr lang="zh-CN" altLang="en-US" dirty="0" smtClean="0"/>
              <a:t> </a:t>
            </a:r>
            <a:r>
              <a:rPr lang="en-US" altLang="zh-CN" dirty="0" smtClean="0"/>
              <a:t>QA,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marL="0" indent="0"/>
            <a:r>
              <a:rPr lang="en-US" altLang="zh-CN" dirty="0" smtClean="0"/>
              <a:t>CI/CD</a:t>
            </a:r>
          </a:p>
          <a:p>
            <a:pPr marL="0" indent="0"/>
            <a:r>
              <a:rPr lang="en-US" dirty="0" smtClean="0"/>
              <a:t>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81000" y="340296"/>
            <a:ext cx="12242800" cy="7239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 cap="all" spc="-90">
                <a:solidFill>
                  <a:srgbClr val="00AA5B"/>
                </a:solidFill>
                <a:latin typeface="+mj-lt"/>
                <a:ea typeface="+mj-ea"/>
                <a:cs typeface="+mj-cs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AA5B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AA5B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AA5B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00AA5B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43793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82800" y="3546930"/>
            <a:ext cx="8839200" cy="2659190"/>
          </a:xfrm>
        </p:spPr>
        <p:txBody>
          <a:bodyPr/>
          <a:lstStyle/>
          <a:p>
            <a:r>
              <a:rPr lang="en-US" altLang="zh-CN" i="0" dirty="0">
                <a:solidFill>
                  <a:schemeClr val="tx1"/>
                </a:solidFill>
              </a:rPr>
              <a:t>A</a:t>
            </a:r>
            <a:r>
              <a:rPr lang="en-US" i="0" dirty="0" smtClean="0">
                <a:solidFill>
                  <a:schemeClr val="tx1"/>
                </a:solidFill>
              </a:rPr>
              <a:t>ny </a:t>
            </a:r>
            <a:r>
              <a:rPr lang="en-US" i="0" dirty="0">
                <a:solidFill>
                  <a:schemeClr val="tx1"/>
                </a:solidFill>
              </a:rPr>
              <a:t>application that </a:t>
            </a:r>
            <a:r>
              <a:rPr lang="en-US" dirty="0">
                <a:solidFill>
                  <a:schemeClr val="tx1"/>
                </a:solidFill>
              </a:rPr>
              <a:t>can</a:t>
            </a:r>
            <a:r>
              <a:rPr lang="en-US" i="0" dirty="0">
                <a:solidFill>
                  <a:schemeClr val="tx1"/>
                </a:solidFill>
              </a:rPr>
              <a:t> be written in JavaScript, </a:t>
            </a:r>
            <a:r>
              <a:rPr lang="en-US" dirty="0">
                <a:solidFill>
                  <a:schemeClr val="tx1"/>
                </a:solidFill>
              </a:rPr>
              <a:t>will</a:t>
            </a:r>
            <a:r>
              <a:rPr lang="en-US" i="0" dirty="0">
                <a:solidFill>
                  <a:schemeClr val="tx1"/>
                </a:solidFill>
              </a:rPr>
              <a:t> eventually be written in JavaScript.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4542C-AEB8-BA46-B512-07A2C30EF0A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13" y="2951000"/>
            <a:ext cx="1269187" cy="1269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720" y="5526835"/>
            <a:ext cx="1269187" cy="12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28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82800" y="4451794"/>
            <a:ext cx="8839200" cy="849463"/>
          </a:xfrm>
        </p:spPr>
        <p:txBody>
          <a:bodyPr/>
          <a:lstStyle/>
          <a:p>
            <a:r>
              <a:rPr lang="en-US" altLang="zh-CN" i="0" dirty="0" smtClean="0">
                <a:latin typeface="Consolas" charset="0"/>
                <a:ea typeface="Consolas" charset="0"/>
                <a:cs typeface="Consolas" charset="0"/>
              </a:rPr>
              <a:t>Hello,</a:t>
            </a:r>
            <a:r>
              <a:rPr lang="zh-CN" altLang="en-US" i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i="0" dirty="0" smtClean="0">
                <a:latin typeface="Consolas" charset="0"/>
                <a:ea typeface="Consolas" charset="0"/>
                <a:cs typeface="Consolas" charset="0"/>
              </a:rPr>
              <a:t>world!</a:t>
            </a:r>
            <a:endParaRPr lang="en-US" i="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07B570-2DB6-8E40-97FD-627C94FD301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99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Serverless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hello,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AutoNum type="arabicPeriod"/>
            </a:pPr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-g </a:t>
            </a:r>
            <a:r>
              <a:rPr lang="en-US" dirty="0" err="1" smtClean="0"/>
              <a:t>serverless</a:t>
            </a:r>
            <a:endParaRPr lang="en-US" dirty="0"/>
          </a:p>
          <a:p>
            <a:pPr marL="914400" indent="-914400">
              <a:buAutoNum type="arabicPeriod"/>
            </a:pPr>
            <a:r>
              <a:rPr lang="en-US" dirty="0" err="1"/>
              <a:t>serverless</a:t>
            </a:r>
            <a:r>
              <a:rPr lang="en-US" dirty="0"/>
              <a:t> create --template </a:t>
            </a:r>
            <a:r>
              <a:rPr lang="en-US" dirty="0" err="1"/>
              <a:t>aws-nodejs</a:t>
            </a:r>
            <a:r>
              <a:rPr lang="en-US" dirty="0"/>
              <a:t> --path </a:t>
            </a:r>
            <a:r>
              <a:rPr lang="en-US" dirty="0" smtClean="0"/>
              <a:t>my-service</a:t>
            </a:r>
          </a:p>
          <a:p>
            <a:pPr marL="914400" indent="-914400">
              <a:buAutoNum type="arabicPeriod"/>
            </a:pPr>
            <a:r>
              <a:rPr lang="en-US" dirty="0" err="1" smtClean="0"/>
              <a:t>serverless</a:t>
            </a:r>
            <a:r>
              <a:rPr lang="en-US" dirty="0" smtClean="0"/>
              <a:t> deploy</a:t>
            </a:r>
          </a:p>
          <a:p>
            <a:pPr marL="914400" indent="-914400">
              <a:buAutoNum type="arabicPeriod"/>
            </a:pPr>
            <a:r>
              <a:rPr lang="en-US" dirty="0" err="1"/>
              <a:t>serverless</a:t>
            </a:r>
            <a:r>
              <a:rPr lang="en-US" dirty="0"/>
              <a:t> invoke -f hello </a:t>
            </a:r>
            <a:r>
              <a:rPr lang="mr-IN" dirty="0" smtClean="0"/>
              <a:t>–</a:t>
            </a:r>
            <a:r>
              <a:rPr lang="en-US" dirty="0" smtClean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49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82800" y="4433327"/>
            <a:ext cx="8839200" cy="886397"/>
          </a:xfrm>
        </p:spPr>
        <p:txBody>
          <a:bodyPr/>
          <a:lstStyle/>
          <a:p>
            <a:r>
              <a:rPr lang="en-US" altLang="zh-CN" i="0" dirty="0" smtClean="0">
                <a:latin typeface="Consolas" charset="0"/>
                <a:ea typeface="Consolas" charset="0"/>
                <a:cs typeface="Consolas" charset="0"/>
              </a:rPr>
              <a:t>More</a:t>
            </a:r>
            <a:r>
              <a:rPr lang="zh-CN" altLang="en-US" i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i="0" dirty="0" smtClean="0">
                <a:latin typeface="Consolas" charset="0"/>
                <a:ea typeface="Consolas" charset="0"/>
                <a:cs typeface="Consolas" charset="0"/>
              </a:rPr>
              <a:t>Hello,</a:t>
            </a:r>
            <a:r>
              <a:rPr lang="zh-CN" altLang="en-US" i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zh-CN" i="0" dirty="0" smtClean="0">
                <a:latin typeface="Consolas" charset="0"/>
                <a:ea typeface="Consolas" charset="0"/>
                <a:cs typeface="Consolas" charset="0"/>
              </a:rPr>
              <a:t>world!</a:t>
            </a:r>
            <a:endParaRPr lang="en-US" i="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07B570-2DB6-8E40-97FD-627C94FD301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87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sHORTER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207B570-2DB6-8E40-97FD-627C94FD301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4" y="2716560"/>
            <a:ext cx="12385376" cy="53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2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AutoNum type="arabicPeriod"/>
            </a:pP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什么是 </a:t>
            </a:r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pPr marL="914400" indent="-914400">
              <a:buAutoNum type="arabicPeriod"/>
            </a:pPr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示例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pPr marL="914400" indent="-914400">
              <a:buAutoNum type="arabicPeriod"/>
            </a:pPr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优缺点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pPr marL="914400" indent="-914400">
              <a:buFontTx/>
              <a:buAutoNum type="arabicPeriod"/>
            </a:pPr>
            <a:r>
              <a:rPr lang="en-US" altLang="zh-CN" dirty="0" err="1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 适用场景</a:t>
            </a:r>
            <a:endParaRPr lang="en-US" altLang="zh-CN" dirty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pPr marL="914400" indent="-914400">
              <a:buAutoNum type="arabicPeriod"/>
            </a:pP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pPr marL="914400" indent="-914400">
              <a:buAutoNum type="arabicPeriod"/>
            </a:pP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64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 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优缺点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2F2B78-E99E-DC49-B248-2CE84758819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4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优点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3378200"/>
            <a:ext cx="3771900" cy="3530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194DCD-506D-1D43-A52D-140307FFEF1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 bwMode="auto">
          <a:xfrm>
            <a:off x="6505749" y="1617028"/>
            <a:ext cx="6121400" cy="7632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1pPr>
            <a:lvl2pPr marL="742950" indent="-742950" algn="l" rtl="0" eaLnBrk="1" fontAlgn="base" hangingPunct="1">
              <a:lnSpc>
                <a:spcPct val="120000"/>
              </a:lnSpc>
              <a:spcBef>
                <a:spcPts val="240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2pPr>
            <a:lvl3pPr marL="342900" indent="-3429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■"/>
              <a:defRPr sz="26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3pPr>
            <a:lvl4pPr marL="635000" indent="-2921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●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4pPr>
            <a:lvl5pPr marL="952500" indent="-317500" algn="l" rtl="0" eaLnBrk="1" fontAlgn="base" hangingPunct="1">
              <a:lnSpc>
                <a:spcPct val="12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5pPr>
            <a:lvl6pPr marL="14097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6pPr>
            <a:lvl7pPr marL="18669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7pPr>
            <a:lvl8pPr marL="23241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8pPr>
            <a:lvl9pPr marL="2781300" indent="-317500" algn="l" rtl="0" eaLnBrk="1" fontAlgn="base" hangingPunct="1">
              <a:spcBef>
                <a:spcPts val="1200"/>
              </a:spcBef>
              <a:spcAft>
                <a:spcPct val="0"/>
              </a:spcAft>
              <a:buSzPct val="100000"/>
              <a:buFont typeface="Lucida Grande" charset="0"/>
              <a:buChar char="-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 Light" charset="0"/>
              </a:defRPr>
            </a:lvl9pPr>
          </a:lstStyle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更快的部署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流水线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更快的开发速度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系统</a:t>
            </a:r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安全性更高</a:t>
            </a:r>
            <a:endParaRPr lang="en-US" altLang="zh-CN" dirty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适应微服务架构</a:t>
            </a:r>
            <a:endParaRPr lang="en-US" altLang="zh-CN" dirty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自动扩展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能力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按计算付费</a:t>
            </a:r>
            <a:endParaRPr lang="en-US" altLang="zh-CN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05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单体应用 </a:t>
            </a:r>
            <a:r>
              <a:rPr lang="en-US" altLang="zh-CN" dirty="0" smtClean="0">
                <a:latin typeface="Microsoft Sans Serif" charset="0"/>
                <a:ea typeface="Microsoft Sans Serif" charset="0"/>
                <a:cs typeface="Microsoft Sans Serif" charset="0"/>
              </a:rPr>
              <a:t>VS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微服务 </a:t>
            </a:r>
            <a:r>
              <a:rPr lang="en-US" altLang="zh-CN" dirty="0" smtClean="0">
                <a:latin typeface="Microsoft Sans Serif" charset="0"/>
                <a:ea typeface="Microsoft Sans Serif" charset="0"/>
                <a:cs typeface="Microsoft Sans Serif" charset="0"/>
              </a:rPr>
              <a:t>vs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</a:t>
            </a:r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433" y="1492424"/>
            <a:ext cx="12247877" cy="75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8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缺点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194DCD-506D-1D43-A52D-140307FFEF1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40" y="3292624"/>
            <a:ext cx="3759200" cy="35306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363255" y="1771650"/>
            <a:ext cx="6121400" cy="7632700"/>
          </a:xfrm>
        </p:spPr>
        <p:txBody>
          <a:bodyPr/>
          <a:lstStyle/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完全依赖于第三方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服务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冷启动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时间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缺乏调试和开发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工具</a:t>
            </a:r>
            <a:endParaRPr lang="en-US" altLang="zh-CN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>构建复杂</a:t>
            </a:r>
          </a:p>
          <a:p>
            <a:r>
              <a:rPr lang="en-US" altLang="zh-CN" dirty="0" smtClean="0">
                <a:latin typeface="Microsoft Sans Serif" charset="0"/>
                <a:ea typeface="Microsoft Sans Serif" charset="0"/>
                <a:cs typeface="Microsoft Sans Serif" charset="0"/>
              </a:rPr>
              <a:t>Vendor</a:t>
            </a:r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 落后</a:t>
            </a:r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/>
            </a:r>
            <a:b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</a:br>
            <a: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  <a:t/>
            </a:r>
            <a:br>
              <a:rPr lang="zh-CN" altLang="en-US" dirty="0">
                <a:latin typeface="Microsoft Sans Serif" charset="0"/>
                <a:ea typeface="Microsoft Sans Serif" charset="0"/>
                <a:cs typeface="Microsoft Sans Serif" charset="0"/>
              </a:rPr>
            </a:b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0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适用场景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2F2B78-E99E-DC49-B248-2CE84758819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6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0-pin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82800" y="4213541"/>
            <a:ext cx="8839200" cy="1326517"/>
          </a:xfrm>
        </p:spPr>
        <p:txBody>
          <a:bodyPr/>
          <a:lstStyle/>
          <a:p>
            <a:r>
              <a:rPr lang="zh-CN" altLang="en-US" sz="8000" b="1" i="0" dirty="0" smtClean="0">
                <a:solidFill>
                  <a:schemeClr val="bg1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事件驱动架构</a:t>
            </a:r>
            <a:endParaRPr lang="en-US" sz="8000" b="1" i="0" dirty="0">
              <a:solidFill>
                <a:schemeClr val="bg1"/>
              </a:solidFill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4542C-AEB8-BA46-B512-07A2C30EF0A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场景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>
                <a:latin typeface="Microsoft Sans Serif" charset="0"/>
                <a:ea typeface="Microsoft Sans Serif" charset="0"/>
                <a:cs typeface="Microsoft Sans Serif" charset="0"/>
              </a:rPr>
              <a:t>发送</a:t>
            </a:r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通知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en-US" altLang="zh-CN" sz="3600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WebHook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轻量级 </a:t>
            </a:r>
            <a:r>
              <a:rPr lang="en-US" altLang="zh-CN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API</a:t>
            </a:r>
          </a:p>
          <a:p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物联网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数据</a:t>
            </a:r>
            <a:r>
              <a:rPr lang="zh-CN" altLang="en-US" sz="3600" dirty="0">
                <a:latin typeface="Microsoft Sans Serif" charset="0"/>
                <a:ea typeface="Microsoft Sans Serif" charset="0"/>
                <a:cs typeface="Microsoft Sans Serif" charset="0"/>
              </a:rPr>
              <a:t>统计</a:t>
            </a:r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分析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en-US" altLang="zh-CN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Trigger </a:t>
            </a:r>
            <a:r>
              <a:rPr lang="zh-CN" altLang="en-US" sz="3600" dirty="0">
                <a:latin typeface="Microsoft Sans Serif" charset="0"/>
                <a:ea typeface="Microsoft Sans Serif" charset="0"/>
                <a:cs typeface="Microsoft Sans Serif" charset="0"/>
              </a:rPr>
              <a:t>及定时</a:t>
            </a:r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任务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en-US" altLang="zh-CN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Chat </a:t>
            </a:r>
            <a:r>
              <a:rPr lang="zh-CN" altLang="en-US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机器人</a:t>
            </a:r>
            <a:endParaRPr lang="en-US" altLang="zh-CN" sz="3600" dirty="0" smtClean="0">
              <a:latin typeface="Microsoft Sans Serif" charset="0"/>
              <a:ea typeface="Microsoft Sans Serif" charset="0"/>
              <a:cs typeface="Microsoft Sans Serif" charset="0"/>
            </a:endParaRPr>
          </a:p>
          <a:p>
            <a:r>
              <a:rPr lang="mr-IN" altLang="zh-CN" sz="3600" dirty="0" smtClean="0">
                <a:latin typeface="Microsoft Sans Serif" charset="0"/>
                <a:ea typeface="Microsoft Sans Serif" charset="0"/>
                <a:cs typeface="Microsoft Sans Serif" charset="0"/>
              </a:rPr>
              <a:t>…</a:t>
            </a:r>
            <a:endParaRPr lang="en-US" sz="3600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A9E053-A9C9-5E43-89F1-83E618EAF16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0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openwhisk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ED3AA9-1222-5E47-B347-472ECE8774C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72" y="3436640"/>
            <a:ext cx="13004800" cy="650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080"/>
            <a:ext cx="13004800" cy="650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680" y="2550864"/>
            <a:ext cx="130048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36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E4B044-2569-3F43-8287-B21897D884B0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2384"/>
            <a:ext cx="130048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94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082800" y="4067458"/>
            <a:ext cx="8839200" cy="1618135"/>
          </a:xfrm>
        </p:spPr>
        <p:txBody>
          <a:bodyPr/>
          <a:lstStyle/>
          <a:p>
            <a:r>
              <a:rPr lang="en-US" altLang="zh-CN" sz="9600" dirty="0" smtClean="0">
                <a:solidFill>
                  <a:schemeClr val="bg1"/>
                </a:solidFill>
              </a:rPr>
              <a:t>Q</a:t>
            </a:r>
            <a:r>
              <a:rPr lang="zh-CN" altLang="en-US" sz="9600" dirty="0" smtClean="0">
                <a:solidFill>
                  <a:schemeClr val="bg1"/>
                </a:solidFill>
              </a:rPr>
              <a:t> </a:t>
            </a:r>
            <a:r>
              <a:rPr lang="en-US" altLang="zh-CN" sz="9600" dirty="0" smtClean="0">
                <a:solidFill>
                  <a:schemeClr val="bg1"/>
                </a:solidFill>
              </a:rPr>
              <a:t>&amp;</a:t>
            </a:r>
            <a:r>
              <a:rPr lang="zh-CN" altLang="en-US" sz="9600" dirty="0" smtClean="0">
                <a:solidFill>
                  <a:schemeClr val="bg1"/>
                </a:solidFill>
              </a:rPr>
              <a:t> </a:t>
            </a:r>
            <a:r>
              <a:rPr lang="en-US" altLang="zh-CN" sz="9600" dirty="0" smtClean="0">
                <a:solidFill>
                  <a:schemeClr val="bg1"/>
                </a:solidFill>
              </a:rPr>
              <a:t>A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E4B044-2569-3F43-8287-B21897D884B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9DD80C-99F1-0E47-BA51-BB25AE8C7A7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" y="844352"/>
            <a:ext cx="12990473" cy="77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THANK YOU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2616200" y="3284538"/>
            <a:ext cx="7772400" cy="933589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dirty="0" err="1" smtClean="0">
                <a:latin typeface="Open Sans Light" charset="0"/>
                <a:ea typeface="ヒラギノ角ゴ ProN W3" charset="0"/>
                <a:cs typeface="ヒラギノ角ゴ ProN W3" charset="0"/>
              </a:rPr>
              <a:t>fdhuang@thoughtworks.com</a:t>
            </a:r>
            <a:endParaRPr lang="en-US" dirty="0">
              <a:latin typeface="Open Sans Light" charset="0"/>
              <a:ea typeface="ヒラギノ角ゴ ProN W3" charset="0"/>
              <a:cs typeface="ヒラギノ角ゴ ProN W3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" y="2270938"/>
            <a:ext cx="6800386" cy="752285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RADAR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2017.11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9DD80C-99F1-0E47-BA51-BB25AE8C7A7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09" y="2322497"/>
            <a:ext cx="7200404" cy="746120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7742" y="3545522"/>
            <a:ext cx="39008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sz="3600" b="1" dirty="0" smtClean="0">
                <a:solidFill>
                  <a:srgbClr val="FF0000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 架构</a:t>
            </a:r>
            <a:endParaRPr lang="en-US" sz="3600" b="1" dirty="0" smtClean="0">
              <a:solidFill>
                <a:srgbClr val="FF0000"/>
              </a:solidFill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7325" y="4820902"/>
            <a:ext cx="49056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600" b="1" dirty="0" err="1" smtClean="0">
                <a:solidFill>
                  <a:srgbClr val="FF0000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sz="3600" b="1" dirty="0" smtClean="0">
                <a:solidFill>
                  <a:srgbClr val="FF0000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 </a:t>
            </a:r>
            <a:r>
              <a:rPr lang="en-US" altLang="zh-CN" sz="3600" b="1" dirty="0" smtClean="0">
                <a:solidFill>
                  <a:srgbClr val="FF0000"/>
                </a:solidFill>
                <a:latin typeface="Microsoft Sans Serif" charset="0"/>
                <a:ea typeface="Microsoft Sans Serif" charset="0"/>
                <a:cs typeface="Microsoft Sans Serif" charset="0"/>
              </a:rPr>
              <a:t>Framework</a:t>
            </a:r>
            <a:endParaRPr lang="en-US" sz="3600" b="1" dirty="0" smtClean="0">
              <a:solidFill>
                <a:srgbClr val="FF0000"/>
              </a:solidFill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11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什么是 </a:t>
            </a:r>
            <a:r>
              <a:rPr lang="en-US" altLang="zh-CN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59FF49-2D39-C94A-8C45-5A004EE3CF9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38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2082800" y="2705770"/>
            <a:ext cx="8839200" cy="4341510"/>
          </a:xfrm>
        </p:spPr>
        <p:txBody>
          <a:bodyPr/>
          <a:lstStyle/>
          <a:p>
            <a:r>
              <a:rPr lang="en-US" altLang="zh-CN" i="0" dirty="0" err="1" smtClean="0">
                <a:latin typeface="Microsoft Sans Serif" charset="0"/>
                <a:ea typeface="Microsoft Sans Serif" charset="0"/>
                <a:cs typeface="Microsoft Sans Serif" charset="0"/>
              </a:rPr>
              <a:t>Serverless</a:t>
            </a:r>
            <a:r>
              <a:rPr lang="zh-CN" altLang="en-US" i="0" dirty="0" smtClean="0">
                <a:latin typeface="Microsoft Sans Serif" charset="0"/>
                <a:ea typeface="Microsoft Sans Serif" charset="0"/>
                <a:cs typeface="Microsoft Sans Serif" charset="0"/>
              </a:rPr>
              <a:t> 是</a:t>
            </a:r>
            <a:r>
              <a:rPr lang="zh-CN" altLang="en-US" i="0" dirty="0">
                <a:latin typeface="Microsoft Sans Serif" charset="0"/>
                <a:ea typeface="Microsoft Sans Serif" charset="0"/>
                <a:cs typeface="Microsoft Sans Serif" charset="0"/>
              </a:rPr>
              <a:t>基于互联网的</a:t>
            </a:r>
            <a:r>
              <a:rPr lang="zh-CN" altLang="en-US" i="0" dirty="0" smtClean="0">
                <a:latin typeface="Microsoft Sans Serif" charset="0"/>
                <a:ea typeface="Microsoft Sans Serif" charset="0"/>
                <a:cs typeface="Microsoft Sans Serif" charset="0"/>
              </a:rPr>
              <a:t>系统，其中应用开发不使用常规的服务进程。相反，</a:t>
            </a:r>
            <a:r>
              <a:rPr lang="zh-CN" altLang="en-US" i="0" dirty="0">
                <a:latin typeface="Microsoft Sans Serif" charset="0"/>
                <a:ea typeface="Microsoft Sans Serif" charset="0"/>
                <a:cs typeface="Microsoft Sans Serif" charset="0"/>
              </a:rPr>
              <a:t>它们仅依赖于第三方</a:t>
            </a:r>
            <a:r>
              <a:rPr lang="zh-CN" altLang="en-US" i="0" dirty="0" smtClean="0">
                <a:latin typeface="Microsoft Sans Serif" charset="0"/>
                <a:ea typeface="Microsoft Sans Serif" charset="0"/>
                <a:cs typeface="Microsoft Sans Serif" charset="0"/>
              </a:rPr>
              <a:t>服务，</a:t>
            </a:r>
            <a:r>
              <a:rPr lang="zh-CN" altLang="en-US" i="0" dirty="0">
                <a:latin typeface="Microsoft Sans Serif" charset="0"/>
                <a:ea typeface="Microsoft Sans Serif" charset="0"/>
                <a:cs typeface="Microsoft Sans Serif" charset="0"/>
              </a:rPr>
              <a:t>客户端逻辑和服务托管远程过程调用的组合。</a:t>
            </a:r>
            <a:endParaRPr lang="en-US" dirty="0">
              <a:solidFill>
                <a:schemeClr val="tx1"/>
              </a:solidFill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84542C-AEB8-BA46-B512-07A2C30EF0A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44" y="1626472"/>
            <a:ext cx="1269187" cy="1269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13" y="6388968"/>
            <a:ext cx="1269187" cy="12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1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Sans Serif" charset="0"/>
                <a:ea typeface="Microsoft Sans Serif" charset="0"/>
                <a:cs typeface="Microsoft Sans Serif" charset="0"/>
              </a:rPr>
              <a:t>基础设施</a:t>
            </a:r>
            <a:endParaRPr lang="en-US" dirty="0">
              <a:latin typeface="Microsoft Sans Serif" charset="0"/>
              <a:ea typeface="Microsoft Sans Serif" charset="0"/>
              <a:cs typeface="Microsoft Sans Serif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4D82B8-896A-334C-8D91-FF9EC1998B5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36" y="2788568"/>
            <a:ext cx="11596928" cy="54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56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E4B044-2569-3F43-8287-B21897D884B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5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9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FAAS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4D82B8-896A-334C-8D91-FF9EC1998B5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5494"/>
            <a:ext cx="13004800" cy="73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W - Blue">
  <a:themeElements>
    <a:clrScheme name="ThoughtWorks Final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3165082B-E159-8B46-B487-2BCDDC697DCC}" vid="{E72177A8-7C97-2748-BC2E-303A7306C35E}"/>
    </a:ext>
  </a:extLst>
</a:theme>
</file>

<file path=ppt/theme/theme2.xml><?xml version="1.0" encoding="utf-8"?>
<a:theme xmlns:a="http://schemas.openxmlformats.org/drawingml/2006/main" name="2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3165082B-E159-8B46-B487-2BCDDC697DCC}" vid="{BA85881D-8C7B-B548-82DD-C0EEAFD7CC56}"/>
    </a:ext>
  </a:extLst>
</a:theme>
</file>

<file path=ppt/theme/theme3.xml><?xml version="1.0" encoding="utf-8"?>
<a:theme xmlns:a="http://schemas.openxmlformats.org/drawingml/2006/main" name="4_TW - Blac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3165082B-E159-8B46-B487-2BCDDC697DCC}" vid="{26F56D43-6C7D-F747-96FE-B4D2CB79B65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ThoughtWorks</Template>
  <TotalTime>1715</TotalTime>
  <Pages>0</Pages>
  <Words>752</Words>
  <Characters>0</Characters>
  <Application>Microsoft Macintosh PowerPoint</Application>
  <PresentationFormat>Custom</PresentationFormat>
  <Lines>0</Lines>
  <Paragraphs>131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Calibri</vt:lpstr>
      <vt:lpstr>Consolas</vt:lpstr>
      <vt:lpstr>Lucida Grande</vt:lpstr>
      <vt:lpstr>Microsoft Sans Serif</vt:lpstr>
      <vt:lpstr>ＭＳ Ｐゴシック</vt:lpstr>
      <vt:lpstr>Open Sans</vt:lpstr>
      <vt:lpstr>Open Sans Extrabold</vt:lpstr>
      <vt:lpstr>Open Sans Extrabold Italic</vt:lpstr>
      <vt:lpstr>Open Sans Italic</vt:lpstr>
      <vt:lpstr>Open Sans Light</vt:lpstr>
      <vt:lpstr>Wingdings</vt:lpstr>
      <vt:lpstr>ヒラギノ角ゴ ProN W3</vt:lpstr>
      <vt:lpstr>ヒラギノ角ゴ ProN W6</vt:lpstr>
      <vt:lpstr>TW - Blue</vt:lpstr>
      <vt:lpstr>2_TW - Black</vt:lpstr>
      <vt:lpstr>4_TW - Black</vt:lpstr>
      <vt:lpstr>技术雷达  SERVERLESS</vt:lpstr>
      <vt:lpstr>AGENDA</vt:lpstr>
      <vt:lpstr>PowerPoint Presentation</vt:lpstr>
      <vt:lpstr>TECH RADAR 2017.11</vt:lpstr>
      <vt:lpstr>什么是 sERVERLESS</vt:lpstr>
      <vt:lpstr>PowerPoint Presentation</vt:lpstr>
      <vt:lpstr>基础设施</vt:lpstr>
      <vt:lpstr>PowerPoint Presentation</vt:lpstr>
      <vt:lpstr>FAAS</vt:lpstr>
      <vt:lpstr>SERVERLESS EXAMPLE</vt:lpstr>
      <vt:lpstr>sERVERLESS 示例</vt:lpstr>
      <vt:lpstr>Serverless architecture sample</vt:lpstr>
      <vt:lpstr>Serverless 框架</vt:lpstr>
      <vt:lpstr>Serverlesss FRAMEWORK</vt:lpstr>
      <vt:lpstr>PowerPoint Presentation</vt:lpstr>
      <vt:lpstr>PowerPoint Presentation</vt:lpstr>
      <vt:lpstr>Serverless hello, world</vt:lpstr>
      <vt:lpstr>PowerPoint Presentation</vt:lpstr>
      <vt:lpstr>sHORTER Architecture</vt:lpstr>
      <vt:lpstr>Serverless 优缺点</vt:lpstr>
      <vt:lpstr>Serverless 优点</vt:lpstr>
      <vt:lpstr>单体应用 VS 微服务 vs Serverless</vt:lpstr>
      <vt:lpstr>Serverless 缺点</vt:lpstr>
      <vt:lpstr>适用场景</vt:lpstr>
      <vt:lpstr>PowerPoint Presentation</vt:lpstr>
      <vt:lpstr>场景</vt:lpstr>
      <vt:lpstr>openwhisk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subject/>
  <dc:creator>Phodal Huang</dc:creator>
  <cp:keywords/>
  <dc:description/>
  <cp:lastModifiedBy>Phodal Huang</cp:lastModifiedBy>
  <cp:revision>136</cp:revision>
  <dcterms:created xsi:type="dcterms:W3CDTF">2017-12-01T01:43:25Z</dcterms:created>
  <dcterms:modified xsi:type="dcterms:W3CDTF">2017-12-05T03:39:22Z</dcterms:modified>
</cp:coreProperties>
</file>